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21"/>
  </p:notesMasterIdLst>
  <p:handoutMasterIdLst>
    <p:handoutMasterId r:id="rId22"/>
  </p:handoutMasterIdLst>
  <p:sldIdLst>
    <p:sldId id="307" r:id="rId2"/>
    <p:sldId id="308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10" r:id="rId13"/>
    <p:sldId id="313" r:id="rId14"/>
    <p:sldId id="312" r:id="rId15"/>
    <p:sldId id="311" r:id="rId16"/>
    <p:sldId id="316" r:id="rId17"/>
    <p:sldId id="317" r:id="rId18"/>
    <p:sldId id="314" r:id="rId19"/>
    <p:sldId id="29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93" d="100"/>
          <a:sy n="93" d="100"/>
        </p:scale>
        <p:origin x="-19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DFB052-B01A-4C86-ABDE-A89D4A40A5A6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6144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662B2F8-748E-4404-8F5C-BE72AC65D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4810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A419E4B-F990-4A35-93A3-B5153282C214}" type="datetimeFigureOut">
              <a:rPr lang="en-US"/>
              <a:pPr>
                <a:defRPr/>
              </a:pPr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3B09DD-A33C-469B-9BA4-F81C43273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6051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FC030D-1A08-4773-A006-E9BEF1E5D8D2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12/26/2012</a:t>
            </a: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3A1F7A-C01F-424E-95E7-AF8DFC496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smtClean="0"/>
              <a:t>12/26/2012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F46BFC-7B31-43D9-AC91-7E9B363F1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12/26/2012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9377-B2F0-475E-86C5-5583357D1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>
              <a:defRPr sz="1000"/>
            </a:lvl1pPr>
            <a:extLst/>
          </a:lstStyle>
          <a:p>
            <a:pPr>
              <a:defRPr/>
            </a:pPr>
            <a:r>
              <a:rPr lang="en-US" smtClean="0"/>
              <a:t>12/26/2012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/>
            </a:lvl1pPr>
            <a:extLst/>
          </a:lstStyle>
          <a:p>
            <a:pPr>
              <a:defRPr/>
            </a:pPr>
            <a:fld id="{D64D405C-8E44-481D-8EED-A104ECDAF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/>
          </p:cNvSpPr>
          <p:nvPr>
            <p:ph type="ctrTitle" idx="4294967295"/>
          </p:nvPr>
        </p:nvSpPr>
        <p:spPr bwMode="auto">
          <a:xfrm>
            <a:off x="685800" y="685800"/>
            <a:ext cx="7772400" cy="2057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Sans" pitchFamily="34" charset="0"/>
              </a:rPr>
              <a:t>Person-Centered Care for </a:t>
            </a:r>
            <a:b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Sans" pitchFamily="34" charset="0"/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Sans" pitchFamily="34" charset="0"/>
              </a:rPr>
              <a:t>People with Dementia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4294967295"/>
          </p:nvPr>
        </p:nvSpPr>
        <p:spPr>
          <a:xfrm>
            <a:off x="1066800" y="2743200"/>
            <a:ext cx="7086600" cy="2133600"/>
          </a:xfrm>
        </p:spPr>
        <p:txBody>
          <a:bodyPr/>
          <a:lstStyle/>
          <a:p>
            <a:pPr marL="109538" indent="0" algn="ctr" eaLnBrk="1" hangingPunct="1">
              <a:buFont typeface="Wingdings 3" pitchFamily="18" charset="2"/>
              <a:buNone/>
            </a:pPr>
            <a:r>
              <a:rPr lang="en-US" sz="2400" b="1" dirty="0" smtClean="0">
                <a:latin typeface="Lucida Sans" pitchFamily="34" charset="0"/>
              </a:rPr>
              <a:t>Katie </a:t>
            </a:r>
            <a:r>
              <a:rPr lang="en-US" sz="2400" b="1" dirty="0" smtClean="0"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Maslow</a:t>
            </a:r>
          </a:p>
          <a:p>
            <a:pPr marL="109538" indent="0" algn="ctr" eaLnBrk="1" hangingPunct="1">
              <a:buFont typeface="Wingdings 3" pitchFamily="18" charset="2"/>
              <a:buNone/>
            </a:pPr>
            <a:r>
              <a:rPr lang="en-US" sz="2400" b="1" dirty="0" smtClean="0">
                <a:latin typeface="Lucida Sans" pitchFamily="34" charset="0"/>
              </a:rPr>
              <a:t>Institute of Medicine</a:t>
            </a:r>
          </a:p>
          <a:p>
            <a:pPr marL="109538" indent="0" algn="ctr" eaLnBrk="1" hangingPunct="1">
              <a:buFont typeface="Wingdings 3" pitchFamily="18" charset="2"/>
              <a:buNone/>
            </a:pPr>
            <a:r>
              <a:rPr lang="en-US" sz="2400" b="1" dirty="0" smtClean="0">
                <a:latin typeface="Lucida Sans" pitchFamily="34" charset="0"/>
              </a:rPr>
              <a:t>Sheila L. </a:t>
            </a:r>
            <a:r>
              <a:rPr lang="en-US" sz="2400" b="1" dirty="0" err="1" smtClean="0">
                <a:latin typeface="Lucida Sans" pitchFamily="34" charset="0"/>
              </a:rPr>
              <a:t>Molony</a:t>
            </a:r>
            <a:endParaRPr lang="en-US" sz="2400" b="1" dirty="0" smtClean="0">
              <a:latin typeface="Lucida Sans" pitchFamily="34" charset="0"/>
            </a:endParaRPr>
          </a:p>
          <a:p>
            <a:pPr marL="109538" indent="0" algn="ctr" eaLnBrk="1" hangingPunct="1">
              <a:buFont typeface="Wingdings 3" pitchFamily="18" charset="2"/>
              <a:buNone/>
            </a:pPr>
            <a:r>
              <a:rPr lang="en-US" sz="2400" b="1" dirty="0" smtClean="0">
                <a:latin typeface="Lucida Sans" pitchFamily="34" charset="0"/>
              </a:rPr>
              <a:t>Connecticut Community Care, Inc. (CCCI)</a:t>
            </a:r>
          </a:p>
          <a:p>
            <a:pPr marL="109538" indent="0" algn="ctr" eaLnBrk="1" hangingPunct="1">
              <a:buFont typeface="Wingdings 3" pitchFamily="18" charset="2"/>
              <a:buNone/>
            </a:pPr>
            <a:r>
              <a:rPr lang="en-US" sz="2400" b="1" dirty="0" smtClean="0">
                <a:latin typeface="Lucida Sans" pitchFamily="34" charset="0"/>
              </a:rPr>
              <a:t>Feb. 13, 2014</a:t>
            </a:r>
          </a:p>
          <a:p>
            <a:pPr marL="109538" indent="0" algn="ctr" eaLnBrk="1" hangingPunct="1">
              <a:buFont typeface="Wingdings 3" pitchFamily="18" charset="2"/>
              <a:buNone/>
            </a:pPr>
            <a:endParaRPr lang="en-US" dirty="0" smtClean="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Possible misunderstandings in “patient-centered care”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752600"/>
            <a:ext cx="8839200" cy="41148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Strong emphasis on autonomy - can result in questions about how care systems and service providers can and should work with families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Strong emphasis on patient use of information to self-manage -  can result in questions about if and how people with dementia can be involved and benefit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Strong emphasis on quality measurement based on patient-reported experience of care - can result in questions about how to measure quality of care</a:t>
            </a:r>
            <a:r>
              <a:rPr lang="en-US" sz="2300" dirty="0" smtClean="0">
                <a:latin typeface="Lucida Sans" pitchFamily="34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 Unicode" pitchFamily="34" charset="0"/>
              </a:rPr>
              <a:t>Familiar and Unfamiliar Concepts and Approaches to Care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28800"/>
            <a:ext cx="8229600" cy="41783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Further information and discussion in the Fall 2013 issue of </a:t>
            </a:r>
            <a:r>
              <a:rPr lang="en-US" sz="2000" i="1" dirty="0" smtClean="0">
                <a:latin typeface="Lucida Sans" pitchFamily="34" charset="0"/>
              </a:rPr>
              <a:t>Generations, </a:t>
            </a:r>
            <a:r>
              <a:rPr lang="en-US" sz="2000" dirty="0" smtClean="0">
                <a:latin typeface="Lucida Sans" pitchFamily="34" charset="0"/>
              </a:rPr>
              <a:t>the journal of the American Society on Aging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Issue includes articles on the person-centered care for people with dementia in different stages of the condition and in various care situations: home, residential care, primary medical care, hospital, care transitions, and care management.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Provides suggestions for training about the key concepts and their implementation in these care settings.                                                                                           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endParaRPr lang="en-US" sz="2000" i="1" dirty="0" smtClean="0">
              <a:latin typeface="Lucida 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/>
            <a:r>
              <a:rPr lang="en-US" sz="2200" dirty="0" smtClean="0">
                <a:latin typeface="Lucida Sans" pitchFamily="34" charset="0"/>
              </a:rPr>
              <a:t>Valuing the person; demonstrating high regard</a:t>
            </a:r>
          </a:p>
          <a:p>
            <a:pPr eaLnBrk="1" hangingPunct="1"/>
            <a:r>
              <a:rPr lang="en-US" sz="2200" dirty="0" smtClean="0">
                <a:latin typeface="Lucida Sans" pitchFamily="34" charset="0"/>
              </a:rPr>
              <a:t>Gaining trust (individual and family)</a:t>
            </a:r>
          </a:p>
          <a:p>
            <a:pPr lvl="1" eaLnBrk="1" hangingPunct="1"/>
            <a:r>
              <a:rPr lang="en-US" sz="2200" dirty="0" smtClean="0">
                <a:latin typeface="Lucida Sans" pitchFamily="34" charset="0"/>
              </a:rPr>
              <a:t>Takes time, ongoing contact and relationship skills</a:t>
            </a:r>
          </a:p>
          <a:p>
            <a:pPr eaLnBrk="1" hangingPunct="1"/>
            <a:r>
              <a:rPr lang="en-US" sz="2200" dirty="0" smtClean="0">
                <a:latin typeface="Lucida Sans" pitchFamily="34" charset="0"/>
              </a:rPr>
              <a:t>Listening and observing</a:t>
            </a:r>
          </a:p>
          <a:p>
            <a:pPr lvl="1" eaLnBrk="1" hangingPunct="1"/>
            <a:r>
              <a:rPr lang="en-US" sz="2200" dirty="0" smtClean="0">
                <a:latin typeface="Lucida Sans" pitchFamily="34" charset="0"/>
              </a:rPr>
              <a:t>Learning what really </a:t>
            </a:r>
            <a:r>
              <a:rPr lang="en-US" sz="2200" i="1" dirty="0" smtClean="0">
                <a:latin typeface="Lucida Sans" pitchFamily="34" charset="0"/>
              </a:rPr>
              <a:t>matters</a:t>
            </a:r>
            <a:r>
              <a:rPr lang="en-US" sz="2200" dirty="0" smtClean="0">
                <a:latin typeface="Lucida Sans" pitchFamily="34" charset="0"/>
              </a:rPr>
              <a:t> at a particular point in time</a:t>
            </a:r>
          </a:p>
          <a:p>
            <a:pPr eaLnBrk="1" hangingPunct="1"/>
            <a:r>
              <a:rPr lang="en-US" sz="2200" dirty="0" smtClean="0">
                <a:latin typeface="Lucida Sans" pitchFamily="34" charset="0"/>
              </a:rPr>
              <a:t>Using multiple sources/informants</a:t>
            </a:r>
          </a:p>
          <a:p>
            <a:pPr lvl="1" eaLnBrk="1" hangingPunct="1"/>
            <a:r>
              <a:rPr lang="en-US" sz="2200" dirty="0" smtClean="0">
                <a:latin typeface="Lucida Sans" pitchFamily="34" charset="0"/>
              </a:rPr>
              <a:t>Learning about person’s values, history, preferences</a:t>
            </a:r>
          </a:p>
          <a:p>
            <a:pPr lvl="1" eaLnBrk="1" hangingPunct="1"/>
            <a:r>
              <a:rPr lang="en-US" sz="2200" dirty="0" smtClean="0">
                <a:latin typeface="Lucida Sans" pitchFamily="34" charset="0"/>
              </a:rPr>
              <a:t>Learning what brings person joy</a:t>
            </a:r>
          </a:p>
          <a:p>
            <a:pPr eaLnBrk="1" hangingPunct="1"/>
            <a:r>
              <a:rPr lang="en-US" sz="2200" dirty="0" smtClean="0">
                <a:latin typeface="Lucida Sans" pitchFamily="34" charset="0"/>
              </a:rPr>
              <a:t>Believing in individuals capacity for success and wellbeing</a:t>
            </a:r>
          </a:p>
          <a:p>
            <a:pPr eaLnBrk="1" hangingPunct="1"/>
            <a:r>
              <a:rPr lang="en-US" sz="2200" dirty="0" smtClean="0">
                <a:latin typeface="Lucida Sans" pitchFamily="34" charset="0"/>
              </a:rPr>
              <a:t>Taking action to support well-being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Lucida Sans" pitchFamily="34" charset="0"/>
              </a:rPr>
              <a:t>Key Components of Person – Centered Care Coordination</a:t>
            </a:r>
            <a:endParaRPr lang="en-US" sz="3200" dirty="0">
              <a:latin typeface="Lucida San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Ease in unstructured situations</a:t>
            </a:r>
          </a:p>
          <a:p>
            <a:pPr eaLnBrk="1" hangingPunct="1">
              <a:buNone/>
            </a:pPr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Ability to tolerate uncertainty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Flexibility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Creativity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Dementia-specific knowledge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Lucida Sans" pitchFamily="34" charset="0"/>
              </a:rPr>
              <a:t>Advanced Skills</a:t>
            </a:r>
            <a:endParaRPr lang="en-US" sz="3200" dirty="0">
              <a:latin typeface="Lucida San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Lucida Sans" pitchFamily="34" charset="0"/>
              </a:rPr>
              <a:t>Training Needed</a:t>
            </a:r>
            <a:endParaRPr lang="en-US" sz="3200" dirty="0">
              <a:latin typeface="Lucida Sans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b="1" dirty="0" smtClean="0">
                <a:latin typeface="Lucida Sans" pitchFamily="34" charset="0"/>
              </a:rPr>
              <a:t>Person-Centered Care 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Person-centered philosophy and values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Person-first language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Relationship and communication skills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Self-determination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Strengths-based care planning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Meaningful activity and engagement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Case-based problem-solving</a:t>
            </a:r>
          </a:p>
          <a:p>
            <a:pPr lvl="1" eaLnBrk="1" hangingPunct="1">
              <a:defRPr/>
            </a:pPr>
            <a:endParaRPr lang="en-US" dirty="0" smtClean="0">
              <a:latin typeface="Lucida Sans" pitchFamily="34" charset="0"/>
            </a:endParaRPr>
          </a:p>
          <a:p>
            <a:pPr eaLnBrk="1" hangingPunct="1">
              <a:defRPr/>
            </a:pPr>
            <a:endParaRPr lang="en-US" dirty="0">
              <a:latin typeface="Lucida Sans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191000" cy="45259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b="1" dirty="0" smtClean="0">
                <a:latin typeface="Lucida Sans" pitchFamily="34" charset="0"/>
              </a:rPr>
              <a:t>Persons with Dementia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Recognizing cognitive impairment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Differentiating delirium depression, dementia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Preventing excess disability in all stages of disease, all dementia types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Anticipatory guidance and risk mitigation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Decisional capacity and surrogate decision making</a:t>
            </a:r>
          </a:p>
          <a:p>
            <a:pPr lvl="1" eaLnBrk="1" hangingPunct="1">
              <a:defRPr/>
            </a:pPr>
            <a:r>
              <a:rPr lang="en-US" dirty="0" smtClean="0">
                <a:latin typeface="Lucida Sans" pitchFamily="34" charset="0"/>
              </a:rPr>
              <a:t>Planning to reduce avoidable hospitalizations</a:t>
            </a:r>
            <a:endParaRPr lang="en-US" dirty="0">
              <a:latin typeface="Lucida Sans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69377-B2F0-475E-86C5-5583357D1A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Physical, social and experiential environment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Isolating vs. supporting; stressful vs. comforting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Social and physical environment as a therapeutic tool</a:t>
            </a:r>
          </a:p>
          <a:p>
            <a:pPr lvl="1" eaLnBrk="1" hangingPunct="1">
              <a:buNone/>
            </a:pPr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Care giving environment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Family members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Formal caregivers (How many?  How skilled?)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Adult day health centers (Adult “night” health centers)</a:t>
            </a:r>
          </a:p>
          <a:p>
            <a:pPr lvl="1"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Medical care environments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Risk for iatrogenic harm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Risk for under-recognition of symptoms, illness</a:t>
            </a:r>
          </a:p>
          <a:p>
            <a:pPr eaLnBrk="1" hangingPunct="1"/>
            <a:endParaRPr lang="en-US" dirty="0" smtClean="0">
              <a:latin typeface="Lucida Sans" pitchFamily="34" charset="0"/>
            </a:endParaRPr>
          </a:p>
          <a:p>
            <a:pPr lvl="1" eaLnBrk="1" hangingPunct="1"/>
            <a:endParaRPr lang="en-US" dirty="0" smtClean="0">
              <a:latin typeface="Lucida Sans" pitchFamily="34" charset="0"/>
            </a:endParaRPr>
          </a:p>
          <a:p>
            <a:pPr eaLnBrk="1" hangingPunct="1"/>
            <a:endParaRPr lang="en-US" dirty="0" smtClean="0">
              <a:latin typeface="Lucida Sans" pitchFamily="34" charset="0"/>
            </a:endParaRPr>
          </a:p>
          <a:p>
            <a:pPr eaLnBrk="1" hangingPunct="1"/>
            <a:endParaRPr lang="en-US" dirty="0" smtClean="0">
              <a:latin typeface="Lucida Sans" pitchFamily="34" charset="0"/>
            </a:endParaRPr>
          </a:p>
          <a:p>
            <a:pPr eaLnBrk="1" hangingPunct="1"/>
            <a:endParaRPr lang="en-US" dirty="0" smtClean="0">
              <a:latin typeface="Lucida Sans" pitchFamily="34" charset="0"/>
            </a:endParaRPr>
          </a:p>
          <a:p>
            <a:pPr lvl="1" eaLnBrk="1" hangingPunct="1"/>
            <a:endParaRPr lang="en-US" dirty="0" smtClean="0">
              <a:latin typeface="Lucida Sans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Lucida Sans" pitchFamily="34" charset="0"/>
              </a:rPr>
              <a:t>Impact of Environment</a:t>
            </a:r>
            <a:endParaRPr lang="en-US" sz="3200" dirty="0">
              <a:latin typeface="Lucida San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latin typeface="Lucida Sans" pitchFamily="34" charset="0"/>
              </a:rPr>
              <a:t>Strategies</a:t>
            </a:r>
            <a:endParaRPr lang="en-US" sz="3200" dirty="0">
              <a:latin typeface="Lucida Sans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Individual level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Identify preferences expressed in behaviors and words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Identify topics, places, relationships that bring comfort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Maintain opportunities for accomplishment, contribution and self-worth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Recognize ability of person to be fully present “in the moment” and to participate in choices and decisions</a:t>
            </a:r>
          </a:p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Family level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Use clear, concrete terms when discussing potential challenges and risks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Support family in understanding disease and their changing role in providing support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Create back-up plans</a:t>
            </a:r>
          </a:p>
          <a:p>
            <a:endParaRPr lang="en-US" dirty="0" smtClean="0">
              <a:latin typeface="Lucida 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19663"/>
          </a:xfrm>
        </p:spPr>
        <p:txBody>
          <a:bodyPr/>
          <a:lstStyle/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Organizational level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Share person-centered philosophy and values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Provide supportive supervision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Provide initial and ongoing training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Share best practices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Conduct outreach</a:t>
            </a:r>
          </a:p>
          <a:p>
            <a:pPr marL="365125" lvl="1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Policy level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Include person centeredness and dementia in required curricula for care providers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Identify best practices in care coordination for persons with dementia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n-US" sz="2000" dirty="0" smtClean="0">
                <a:latin typeface="Lucida Sans" pitchFamily="34" charset="0"/>
              </a:rPr>
              <a:t>Identify quality outcomes measures that include indicators of thriving</a:t>
            </a:r>
          </a:p>
          <a:p>
            <a:pPr marL="603250" lvl="2" indent="-282575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endParaRPr lang="en-US" dirty="0" smtClean="0">
              <a:latin typeface="Lucida Sans" pitchFamily="34" charset="0"/>
            </a:endParaRPr>
          </a:p>
          <a:p>
            <a:endParaRPr lang="en-US" dirty="0" smtClean="0">
              <a:latin typeface="Lucida Sans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>
                <a:latin typeface="Lucida Sans" pitchFamily="34" charset="0"/>
              </a:rPr>
              <a:t>Strategies (continued)</a:t>
            </a:r>
            <a:endParaRPr lang="en-US" sz="3200" dirty="0">
              <a:latin typeface="Lucida Sans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latin typeface="Lucida Sans" pitchFamily="34" charset="0"/>
              </a:rPr>
              <a:t>Case Study</a:t>
            </a:r>
            <a:endParaRPr lang="en-US" sz="3200" dirty="0">
              <a:latin typeface="Lucida Sans" pitchFamily="34" charset="0"/>
            </a:endParaRPr>
          </a:p>
        </p:txBody>
      </p:sp>
      <p:sp>
        <p:nvSpPr>
          <p:cNvPr id="23556" name="Content Placeholder 5"/>
          <p:cNvSpPr>
            <a:spLocks noGrp="1"/>
          </p:cNvSpPr>
          <p:nvPr>
            <p:ph idx="1"/>
          </p:nvPr>
        </p:nvSpPr>
        <p:spPr>
          <a:xfrm>
            <a:off x="457200" y="1481138"/>
            <a:ext cx="4876800" cy="4525962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Mrs. G</a:t>
            </a:r>
          </a:p>
          <a:p>
            <a:pPr eaLnBrk="1" hangingPunct="1"/>
            <a:endParaRPr lang="en-US" dirty="0" smtClean="0">
              <a:latin typeface="Lucida Sans" pitchFamily="34" charset="0"/>
            </a:endParaRPr>
          </a:p>
        </p:txBody>
      </p:sp>
      <p:pic>
        <p:nvPicPr>
          <p:cNvPr id="23557" name="Picture 11" descr="C:\Users\sheilam\AppData\Local\Microsoft\Windows\INetCache\IE\TH8FOP9W\MP90044231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209800"/>
            <a:ext cx="281940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/>
          </p:cNvSpPr>
          <p:nvPr>
            <p:ph type="ctrTitle"/>
          </p:nvPr>
        </p:nvSpPr>
        <p:spPr bwMode="auto">
          <a:xfrm>
            <a:off x="685800" y="2133600"/>
            <a:ext cx="7772400" cy="8391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  <a:effectLst/>
                <a:latin typeface="Lucida Sans" pitchFamily="34" charset="0"/>
              </a:rPr>
              <a:t>Your comments and 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Call Objectives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524000"/>
            <a:ext cx="8229600" cy="44831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sz="2200" dirty="0" smtClean="0"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sz="2000" dirty="0" smtClean="0"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Participants will learn about: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Lucida Sans Unicode" pitchFamily="34" charset="0"/>
              <a:buAutoNum type="arabicPeriod"/>
            </a:pPr>
            <a:r>
              <a:rPr lang="en-US" sz="2000" dirty="0" smtClean="0"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Origin and current status of person-centered care for people with dementia in the U.S.</a:t>
            </a:r>
          </a:p>
          <a:p>
            <a:pPr eaLnBrk="1" hangingPunct="1">
              <a:lnSpc>
                <a:spcPct val="90000"/>
              </a:lnSpc>
              <a:buSzPct val="100000"/>
              <a:buFont typeface="Lucida Sans Unicode" pitchFamily="34" charset="0"/>
              <a:buAutoNum type="arabicPeriod"/>
            </a:pPr>
            <a:endParaRPr lang="en-US" sz="2000" dirty="0" smtClean="0"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Lucida Sans Unicode" pitchFamily="34" charset="0"/>
              <a:buAutoNum type="arabicPeriod"/>
            </a:pPr>
            <a:r>
              <a:rPr lang="en-US" sz="2000" dirty="0" smtClean="0"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Key concepts and implications for care systems and service providers</a:t>
            </a:r>
          </a:p>
          <a:p>
            <a:pPr eaLnBrk="1" hangingPunct="1">
              <a:lnSpc>
                <a:spcPct val="90000"/>
              </a:lnSpc>
              <a:buSzPct val="100000"/>
              <a:buFont typeface="Lucida Sans Unicode" pitchFamily="34" charset="0"/>
              <a:buAutoNum type="arabicPeriod"/>
            </a:pPr>
            <a:endParaRPr lang="en-US" sz="2000" dirty="0" smtClean="0">
              <a:latin typeface="Lucida Sans" pitchFamily="34" charset="0"/>
              <a:ea typeface="Lucida Sans Unicode" pitchFamily="34" charset="0"/>
              <a:cs typeface="Lucida Sans Unicode" pitchFamily="34" charset="0"/>
            </a:endParaRPr>
          </a:p>
          <a:p>
            <a:pPr eaLnBrk="1" hangingPunct="1">
              <a:lnSpc>
                <a:spcPct val="90000"/>
              </a:lnSpc>
              <a:buSzPct val="100000"/>
              <a:buFont typeface="Lucida Sans Unicode" pitchFamily="34" charset="0"/>
              <a:buAutoNum type="arabicPeriod"/>
            </a:pPr>
            <a:r>
              <a:rPr lang="en-US" sz="2000" dirty="0" smtClean="0">
                <a:latin typeface="Lucida Sans" pitchFamily="34" charset="0"/>
                <a:ea typeface="Lucida Sans Unicode" pitchFamily="34" charset="0"/>
                <a:cs typeface="Lucida Sans Unicode" pitchFamily="34" charset="0"/>
              </a:rPr>
              <a:t>Key components of person centered care coordination</a:t>
            </a:r>
          </a:p>
          <a:p>
            <a:pPr eaLnBrk="1" hangingPunct="1">
              <a:buNone/>
            </a:pPr>
            <a:endParaRPr lang="en-US" dirty="0" smtClean="0">
              <a:latin typeface="Lucida 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Sans" pitchFamily="34" charset="0"/>
              </a:rPr>
              <a:t>Origin of Person-Centered Care for People with Dementia</a:t>
            </a:r>
          </a:p>
        </p:txBody>
      </p:sp>
      <p:sp>
        <p:nvSpPr>
          <p:cNvPr id="7171" name="Rectangle 1027"/>
          <p:cNvSpPr>
            <a:spLocks noGrp="1"/>
          </p:cNvSpPr>
          <p:nvPr>
            <p:ph type="body" idx="4294967295"/>
          </p:nvPr>
        </p:nvSpPr>
        <p:spPr>
          <a:xfrm>
            <a:off x="457200" y="2133600"/>
            <a:ext cx="8229600" cy="38735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Tom </a:t>
            </a:r>
            <a:r>
              <a:rPr lang="en-US" sz="2000" dirty="0" err="1" smtClean="0">
                <a:latin typeface="Lucida Sans" pitchFamily="34" charset="0"/>
              </a:rPr>
              <a:t>Kitwood</a:t>
            </a:r>
            <a:r>
              <a:rPr lang="en-US" sz="2000" dirty="0" smtClean="0">
                <a:latin typeface="Lucida Sans" pitchFamily="34" charset="0"/>
              </a:rPr>
              <a:t> in England: recognition of negative stereotypes and their impact on people with dementia, care, and services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Convergence of similar insights among dementia care providers and researchers in the U.S., Canada, Australia, and other countries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Ongoing refinement of key concepts and alternate approaches to care   </a:t>
            </a:r>
          </a:p>
          <a:p>
            <a:pPr eaLnBrk="1" hangingPunct="1">
              <a:buFont typeface="Wingdings 3" pitchFamily="18" charset="2"/>
              <a:buNone/>
            </a:pPr>
            <a:endParaRPr lang="en-US" sz="2000" dirty="0" smtClean="0">
              <a:latin typeface="Lucida Sans Unicode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/>
          </p:cNvSpPr>
          <p:nvPr>
            <p:ph type="title" idx="4294967295"/>
          </p:nvPr>
        </p:nvSpPr>
        <p:spPr bwMode="auto">
          <a:xfrm>
            <a:off x="228600" y="274638"/>
            <a:ext cx="8686800" cy="10207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Relationship with “Patient-Centered Care”</a:t>
            </a:r>
            <a:r>
              <a:rPr lang="en-US" sz="3600" dirty="0" smtClean="0">
                <a:effectLst/>
                <a:latin typeface="Lucida Sans" pitchFamily="34" charset="0"/>
              </a:rPr>
              <a:t> </a:t>
            </a:r>
          </a:p>
        </p:txBody>
      </p:sp>
      <p:sp>
        <p:nvSpPr>
          <p:cNvPr id="8195" name="Rectangle 1027"/>
          <p:cNvSpPr>
            <a:spLocks noGrp="1"/>
          </p:cNvSpPr>
          <p:nvPr>
            <p:ph type="body" idx="4294967295"/>
          </p:nvPr>
        </p:nvSpPr>
        <p:spPr>
          <a:xfrm>
            <a:off x="228600" y="1371600"/>
            <a:ext cx="8686800" cy="46355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Two movements growing in parallel in the U.S.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Strong government focus on “patient-centered care” as a means and goal to improve care for people of all ages with various conditions and care needs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“Patient-centered care” is defined as care that is “respectful of and responsive to individual patient preferences, needs, and values and ensuring that patient values guide all clinical decisions (IOM, 2001)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Similar but not identical movements create the potential for misunderstandings in the context of dementia care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Key Concept: </a:t>
            </a:r>
            <a:br>
              <a:rPr lang="en-US" sz="3200" dirty="0" smtClean="0">
                <a:effectLst/>
                <a:latin typeface="Lucida Sans" pitchFamily="34" charset="0"/>
              </a:rPr>
            </a:br>
            <a:r>
              <a:rPr lang="en-US" sz="3200" dirty="0" smtClean="0">
                <a:effectLst/>
                <a:latin typeface="Lucida Sans" pitchFamily="34" charset="0"/>
              </a:rPr>
              <a:t>Each person with dementia is unique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905000"/>
            <a:ext cx="8229600" cy="4297363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This is a philosophical or ethical statement that is: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Obvious to all of us, but 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Rarely incorporated in care procedures and services</a:t>
            </a:r>
          </a:p>
          <a:p>
            <a:pPr lvl="1"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 </a:t>
            </a:r>
            <a:r>
              <a:rPr lang="en-US" sz="2000" u="sng" dirty="0" smtClean="0">
                <a:latin typeface="Lucida Sans" pitchFamily="34" charset="0"/>
              </a:rPr>
              <a:t>Implications for care systems and service providers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for recognition of the heterogeneity of people with dementia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for procedures (and time) to learn about each person/client/consumer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for an array of services to address individual situations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228600" y="228600"/>
            <a:ext cx="8686800" cy="1295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Key Concept:</a:t>
            </a:r>
            <a:br>
              <a:rPr lang="en-US" sz="3200" dirty="0" smtClean="0">
                <a:effectLst/>
                <a:latin typeface="Lucida Sans" pitchFamily="34" charset="0"/>
              </a:rPr>
            </a:br>
            <a:r>
              <a:rPr lang="en-US" sz="3200" dirty="0" smtClean="0">
                <a:effectLst/>
                <a:latin typeface="Lucida Sans" pitchFamily="34" charset="0"/>
              </a:rPr>
              <a:t>The person/self continues to exist despite loss of cognitive abilities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133600"/>
            <a:ext cx="8229600" cy="38735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Countering negative stereotypes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It is said, and many people believe, “the self is lost;” the person is only “an empty shell”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Consider the impact on the person with dementia, the family, other caregivers, people who will develop dementia</a:t>
            </a:r>
          </a:p>
          <a:p>
            <a:pPr lvl="1"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u="sng" dirty="0" smtClean="0">
                <a:latin typeface="Lucida Sans" pitchFamily="34" charset="0"/>
              </a:rPr>
              <a:t>Implications for care systems and service providers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to develop an organizational culture that counters stereotypes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to provide training/learning experiences for staff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382000" cy="10969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Key Concept:</a:t>
            </a:r>
            <a:br>
              <a:rPr lang="en-US" sz="3200" dirty="0" smtClean="0">
                <a:effectLst/>
                <a:latin typeface="Lucida Sans" pitchFamily="34" charset="0"/>
              </a:rPr>
            </a:br>
            <a:r>
              <a:rPr lang="en-US" sz="3200" dirty="0" smtClean="0">
                <a:effectLst/>
                <a:latin typeface="Lucida Sans" pitchFamily="34" charset="0"/>
              </a:rPr>
              <a:t>The person has remaining strengths and non-cognitive abilities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905000"/>
            <a:ext cx="8534400" cy="4449763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This is another philosophical statement that is: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Obvious to all of us, but 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Many systems and providers do not routinely assess for strengths and non-cognitive abilities</a:t>
            </a:r>
          </a:p>
          <a:p>
            <a:pPr lvl="1"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u="sng" dirty="0" smtClean="0">
                <a:latin typeface="Lucida Sans" pitchFamily="34" charset="0"/>
              </a:rPr>
              <a:t>Implications for care systems and service providers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to expand staff perceptions of dementia to include strengths and non-cognitive abilities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to create assessment procedures (and time) for staff to learn about a person’s strengths and non-cognitive abilities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Need to provide training about care planning and service referrals that build on strengths and non-cognitive abilities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Key Concept: </a:t>
            </a:r>
            <a:br>
              <a:rPr lang="en-US" sz="3200" dirty="0" smtClean="0">
                <a:effectLst/>
                <a:latin typeface="Lucida Sans" pitchFamily="34" charset="0"/>
              </a:rPr>
            </a:br>
            <a:r>
              <a:rPr lang="en-US" sz="3200" dirty="0" smtClean="0">
                <a:effectLst/>
                <a:latin typeface="Lucida Sans" pitchFamily="34" charset="0"/>
              </a:rPr>
              <a:t>People with dementia can express values and preferences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28800"/>
            <a:ext cx="8229600" cy="4178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Lucida Sans" pitchFamily="34" charset="0"/>
              </a:rPr>
              <a:t>Extensive research shows: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Lucida Sans" pitchFamily="34" charset="0"/>
              </a:rPr>
              <a:t>This is true for people in early and moderate stages of dementia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Lucida Sans" pitchFamily="34" charset="0"/>
              </a:rPr>
              <a:t>Their expressed values and preferences are generally consistent over time</a:t>
            </a:r>
          </a:p>
          <a:p>
            <a:pPr lvl="1" eaLnBrk="1" hangingPunct="1">
              <a:lnSpc>
                <a:spcPct val="90000"/>
              </a:lnSpc>
            </a:pPr>
            <a:endParaRPr lang="en-US" sz="1800" dirty="0" smtClean="0">
              <a:latin typeface="Lucida San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u="sng" dirty="0" smtClean="0">
                <a:latin typeface="Lucida Sans" pitchFamily="34" charset="0"/>
              </a:rPr>
              <a:t>Implications for care systems and service providers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Lucida Sans" pitchFamily="34" charset="0"/>
              </a:rPr>
              <a:t>Need for procedures (and time) to learn about the person’s  values and preferences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Lucida Sans" pitchFamily="34" charset="0"/>
              </a:rPr>
              <a:t>Need for training for staff about how to learn about values and preferences in people with dementia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>
              <a:latin typeface="Lucida San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Lucida Sans" pitchFamily="34" charset="0"/>
              </a:rPr>
              <a:t>Potential for misunderstanding in “patient-centered care” </a:t>
            </a:r>
            <a:r>
              <a:rPr lang="en-US" sz="2100" dirty="0" smtClean="0">
                <a:latin typeface="Lucida Sans" pitchFamily="34" charset="0"/>
              </a:rPr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52400" y="228600"/>
            <a:ext cx="8610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n-US" sz="3200" dirty="0" smtClean="0">
                <a:effectLst/>
                <a:latin typeface="Lucida Sans" pitchFamily="34" charset="0"/>
              </a:rPr>
              <a:t>Key Concepts:</a:t>
            </a:r>
            <a:br>
              <a:rPr lang="en-US" sz="3200" dirty="0" smtClean="0">
                <a:effectLst/>
                <a:latin typeface="Lucida Sans" pitchFamily="34" charset="0"/>
              </a:rPr>
            </a:br>
            <a:r>
              <a:rPr lang="en-US" sz="3200" dirty="0" smtClean="0">
                <a:effectLst/>
                <a:latin typeface="Lucida Sans" pitchFamily="34" charset="0"/>
              </a:rPr>
              <a:t>Relational- or Relationship-centered care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752600"/>
            <a:ext cx="8229600" cy="4254500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Lucida Sans" pitchFamily="34" charset="0"/>
              </a:rPr>
              <a:t>Well-recognized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hands-on and other help provided by family caregivers of people with dementia</a:t>
            </a:r>
          </a:p>
          <a:p>
            <a:pPr lvl="1" eaLnBrk="1" hangingPunct="1"/>
            <a:r>
              <a:rPr lang="en-US" sz="2000" dirty="0" smtClean="0">
                <a:latin typeface="Lucida Sans" pitchFamily="34" charset="0"/>
              </a:rPr>
              <a:t>Similar kinds of help provided by other paid caregivers</a:t>
            </a:r>
          </a:p>
          <a:p>
            <a:pPr lvl="1"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A different concept: hands-on and other help are provided in a relationship, and the relationship itself can support or undermine personhood and functioning in people with dementia </a:t>
            </a:r>
          </a:p>
          <a:p>
            <a:pPr eaLnBrk="1" hangingPunct="1"/>
            <a:endParaRPr lang="en-US" sz="2000" dirty="0" smtClean="0">
              <a:latin typeface="Lucida Sans" pitchFamily="34" charset="0"/>
            </a:endParaRPr>
          </a:p>
          <a:p>
            <a:pPr eaLnBrk="1" hangingPunct="1"/>
            <a:r>
              <a:rPr lang="en-US" sz="2000" dirty="0" smtClean="0">
                <a:latin typeface="Lucida Sans" pitchFamily="34" charset="0"/>
              </a:rPr>
              <a:t>How can this concept be incorporated in care systems and services? </a:t>
            </a:r>
            <a:endParaRPr lang="en-US" sz="2200" dirty="0" smtClean="0">
              <a:latin typeface="Lucida 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46BFC-7B31-43D9-AC91-7E9B363F12F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1_Concours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1224</TotalTime>
  <Words>1127</Words>
  <Application>Microsoft Office PowerPoint</Application>
  <PresentationFormat>On-screen Show (4:3)</PresentationFormat>
  <Paragraphs>181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1_Concourse</vt:lpstr>
      <vt:lpstr>Person-Centered Care for  People with Dementia</vt:lpstr>
      <vt:lpstr>Call Objectives</vt:lpstr>
      <vt:lpstr>Origin of Person-Centered Care for People with Dementia</vt:lpstr>
      <vt:lpstr>Relationship with “Patient-Centered Care” </vt:lpstr>
      <vt:lpstr>Key Concept:  Each person with dementia is unique</vt:lpstr>
      <vt:lpstr>Key Concept: The person/self continues to exist despite loss of cognitive abilities</vt:lpstr>
      <vt:lpstr>Key Concept: The person has remaining strengths and non-cognitive abilities</vt:lpstr>
      <vt:lpstr>Key Concept:  People with dementia can express values and preferences</vt:lpstr>
      <vt:lpstr>Key Concepts: Relational- or Relationship-centered care</vt:lpstr>
      <vt:lpstr>Possible misunderstandings in “patient-centered care”</vt:lpstr>
      <vt:lpstr>Familiar and Unfamiliar Concepts and Approaches to Care</vt:lpstr>
      <vt:lpstr>Key Components of Person – Centered Care Coordination</vt:lpstr>
      <vt:lpstr>Advanced Skills</vt:lpstr>
      <vt:lpstr>Training Needed</vt:lpstr>
      <vt:lpstr>Impact of Environment</vt:lpstr>
      <vt:lpstr>Strategies</vt:lpstr>
      <vt:lpstr>Strategies (continued)</vt:lpstr>
      <vt:lpstr>Case Study</vt:lpstr>
      <vt:lpstr>Your comments and questions</vt:lpstr>
    </vt:vector>
  </TitlesOfParts>
  <Company>Alzheimer's Association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sshuman</dc:creator>
  <cp:lastModifiedBy>sshuman</cp:lastModifiedBy>
  <cp:revision>148</cp:revision>
  <dcterms:created xsi:type="dcterms:W3CDTF">2012-12-11T16:20:08Z</dcterms:created>
  <dcterms:modified xsi:type="dcterms:W3CDTF">2014-02-18T17:05:02Z</dcterms:modified>
</cp:coreProperties>
</file>